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103" autoAdjust="0"/>
  </p:normalViewPr>
  <p:slideViewPr>
    <p:cSldViewPr>
      <p:cViewPr>
        <p:scale>
          <a:sx n="100" d="100"/>
          <a:sy n="100" d="100"/>
        </p:scale>
        <p:origin x="-342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0" tIns="46440" rIns="92880" bIns="464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0" tIns="46440" rIns="92880" bIns="46440" rtlCol="0"/>
          <a:lstStyle>
            <a:lvl1pPr algn="r">
              <a:defRPr sz="1200"/>
            </a:lvl1pPr>
          </a:lstStyle>
          <a:p>
            <a:fld id="{27504177-4021-4B96-B32A-EA637935AA8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0" tIns="46440" rIns="92880" bIns="464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0" tIns="46440" rIns="92880" bIns="4644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0" tIns="46440" rIns="92880" bIns="464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0" tIns="46440" rIns="92880" bIns="46440" rtlCol="0" anchor="b"/>
          <a:lstStyle>
            <a:lvl1pPr algn="r">
              <a:defRPr sz="1200"/>
            </a:lvl1pPr>
          </a:lstStyle>
          <a:p>
            <a:fld id="{B7DFA1FB-6ADA-455F-AB23-D3CFA2EE9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7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4750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Interactive</a:t>
            </a:r>
            <a:r>
              <a:rPr lang="en-US" b="1" baseline="0" dirty="0" smtClean="0"/>
              <a:t> Map for Travelers</a:t>
            </a:r>
          </a:p>
          <a:p>
            <a:endParaRPr lang="en-US" baseline="0" dirty="0" smtClean="0"/>
          </a:p>
          <a:p>
            <a:r>
              <a:rPr lang="en-US" dirty="0" smtClean="0"/>
              <a:t>https://tn.gov/health/article/health-evaluation-of-returning-travelers</a:t>
            </a:r>
          </a:p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A1FB-6ADA-455F-AB23-D3CFA2EE9D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49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7C1B-AB9A-4AB6-A90F-9C96F914605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2EE1-FC18-45A4-92F5-94A130F6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7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7C1B-AB9A-4AB6-A90F-9C96F914605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2EE1-FC18-45A4-92F5-94A130F6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0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7C1B-AB9A-4AB6-A90F-9C96F914605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2EE1-FC18-45A4-92F5-94A130F6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7C1B-AB9A-4AB6-A90F-9C96F914605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2EE1-FC18-45A4-92F5-94A130F6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6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7C1B-AB9A-4AB6-A90F-9C96F914605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2EE1-FC18-45A4-92F5-94A130F6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0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7C1B-AB9A-4AB6-A90F-9C96F914605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2EE1-FC18-45A4-92F5-94A130F6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2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7C1B-AB9A-4AB6-A90F-9C96F914605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2EE1-FC18-45A4-92F5-94A130F6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7C1B-AB9A-4AB6-A90F-9C96F914605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2EE1-FC18-45A4-92F5-94A130F6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6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7C1B-AB9A-4AB6-A90F-9C96F914605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2EE1-FC18-45A4-92F5-94A130F6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5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7C1B-AB9A-4AB6-A90F-9C96F914605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2EE1-FC18-45A4-92F5-94A130F6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5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7C1B-AB9A-4AB6-A90F-9C96F914605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2EE1-FC18-45A4-92F5-94A130F6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67C1B-AB9A-4AB6-A90F-9C96F914605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2EE1-FC18-45A4-92F5-94A130F6E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6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99" y="76202"/>
            <a:ext cx="3190812" cy="10754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98947" y="2292879"/>
            <a:ext cx="4275869" cy="427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TDH communicating through </a:t>
            </a:r>
            <a:r>
              <a:rPr lang="en-US" sz="1400" dirty="0" err="1" smtClean="0"/>
              <a:t>Zika</a:t>
            </a:r>
            <a:r>
              <a:rPr lang="en-US" sz="1400" dirty="0" smtClean="0"/>
              <a:t> web site, health </a:t>
            </a:r>
            <a:r>
              <a:rPr lang="en-US" sz="1400" dirty="0"/>
              <a:t>a</a:t>
            </a:r>
            <a:r>
              <a:rPr lang="en-US" sz="1400" dirty="0" smtClean="0"/>
              <a:t>lerts, clinician </a:t>
            </a:r>
            <a:r>
              <a:rPr lang="en-US" sz="1400" dirty="0"/>
              <a:t>g</a:t>
            </a:r>
            <a:r>
              <a:rPr lang="en-US" sz="1400" dirty="0" smtClean="0"/>
              <a:t>uidance, lab instructions, and media 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786607" y="2800798"/>
            <a:ext cx="4288793" cy="274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Direct email to 28,000+ to clinicians</a:t>
            </a:r>
            <a:r>
              <a:rPr lang="en-US" sz="1400" dirty="0"/>
              <a:t> </a:t>
            </a:r>
            <a:r>
              <a:rPr lang="en-US" sz="1400" smtClean="0"/>
              <a:t>with update.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5852164" y="5169360"/>
            <a:ext cx="2864173" cy="415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Confirmed Case Count: </a:t>
            </a:r>
            <a:r>
              <a:rPr lang="en-US" sz="14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Lab Tests Approved</a:t>
            </a:r>
            <a:r>
              <a:rPr lang="en-US" sz="1400" smtClean="0"/>
              <a:t>: </a:t>
            </a:r>
            <a:r>
              <a:rPr lang="en-US" sz="1400" smtClean="0"/>
              <a:t>145 </a:t>
            </a:r>
            <a:r>
              <a:rPr lang="en-US" sz="1000" dirty="0" smtClean="0"/>
              <a:t>(as of  5/16/16 )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021261"/>
            <a:ext cx="656611" cy="11838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6696049" y="741693"/>
            <a:ext cx="1830027" cy="1170916"/>
            <a:chOff x="7262055" y="1985005"/>
            <a:chExt cx="1830027" cy="1170916"/>
          </a:xfrm>
        </p:grpSpPr>
        <p:pic>
          <p:nvPicPr>
            <p:cNvPr id="5" name="Picture 10" descr="A map showing geographic distribution of the Aedes albopictus mosquitoes across the United States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82" t="15982" r="4761" b="20088"/>
            <a:stretch>
              <a:fillRect/>
            </a:stretch>
          </p:blipFill>
          <p:spPr bwMode="auto">
            <a:xfrm>
              <a:off x="7262055" y="1990767"/>
              <a:ext cx="1830027" cy="116515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9" descr="A map showing geographic distribution of the Aedes aegypti mosquitoes across the United States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99" t="13951" r="5833" b="22652"/>
            <a:stretch>
              <a:fillRect/>
            </a:stretch>
          </p:blipFill>
          <p:spPr bwMode="auto">
            <a:xfrm>
              <a:off x="7275366" y="1985005"/>
              <a:ext cx="1806866" cy="11616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ounded Rectangle 20"/>
          <p:cNvSpPr/>
          <p:nvPr/>
        </p:nvSpPr>
        <p:spPr>
          <a:xfrm>
            <a:off x="5584681" y="3689780"/>
            <a:ext cx="3385449" cy="8323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All travelers to countries with local transmission should take personal steps to </a:t>
            </a:r>
            <a:r>
              <a:rPr lang="en-US" sz="1400" dirty="0" smtClean="0">
                <a:solidFill>
                  <a:schemeClr val="bg1"/>
                </a:solidFill>
              </a:rPr>
              <a:t>“</a:t>
            </a:r>
            <a:r>
              <a:rPr lang="en-US" sz="1400" dirty="0" smtClean="0">
                <a:solidFill>
                  <a:srgbClr val="FFC000"/>
                </a:solidFill>
              </a:rPr>
              <a:t>Fight the Bite</a:t>
            </a:r>
            <a:r>
              <a:rPr lang="en-US" sz="1400" dirty="0" smtClean="0">
                <a:solidFill>
                  <a:schemeClr val="bg1"/>
                </a:solidFill>
              </a:rPr>
              <a:t>” </a:t>
            </a:r>
            <a:r>
              <a:rPr lang="en-US" sz="1400" dirty="0" smtClean="0"/>
              <a:t>in country and upon return to TN</a:t>
            </a:r>
            <a:endParaRPr lang="en-US" sz="14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502" y="3953254"/>
            <a:ext cx="464427" cy="6621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816" y="3260523"/>
            <a:ext cx="650501" cy="6505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715002" y="3791246"/>
            <a:ext cx="3197257" cy="1238357"/>
            <a:chOff x="715002" y="3560687"/>
            <a:chExt cx="3197257" cy="1238357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002" y="3560689"/>
              <a:ext cx="2043113" cy="123835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959" y="3560687"/>
              <a:ext cx="1131300" cy="122986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24" y="5151609"/>
            <a:ext cx="1057568" cy="9735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172203" y="76200"/>
            <a:ext cx="2897423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Currently no reported local U.S. Zika spread, 43 states w/travel associated cases, plus DC.</a:t>
            </a:r>
            <a:endParaRPr lang="en-US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39202" y="76201"/>
            <a:ext cx="2678631" cy="665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Pregnancy: microcephaly risk for infants; TN baseline incidence= 45-50/</a:t>
            </a:r>
            <a:r>
              <a:rPr lang="en-US" sz="1400" dirty="0" err="1" smtClean="0"/>
              <a:t>yr</a:t>
            </a:r>
            <a:endParaRPr lang="en-US" sz="14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7" y="552452"/>
            <a:ext cx="1727231" cy="9525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ounded Rectangle 22"/>
          <p:cNvSpPr/>
          <p:nvPr/>
        </p:nvSpPr>
        <p:spPr>
          <a:xfrm>
            <a:off x="1787542" y="5791200"/>
            <a:ext cx="2665815" cy="2845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Incubation period: Up to 2 weeks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103600" y="6103574"/>
            <a:ext cx="2331604" cy="657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Testing protocol: primarily pregnant women and others on a case-by-case basis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861273" y="5613206"/>
            <a:ext cx="2859763" cy="591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State Lab approved for </a:t>
            </a:r>
            <a:r>
              <a:rPr lang="en-US" sz="1400" dirty="0"/>
              <a:t>testing </a:t>
            </a:r>
            <a:r>
              <a:rPr lang="en-US" sz="1400" dirty="0" smtClean="0"/>
              <a:t> on 2/23/16</a:t>
            </a:r>
            <a:endParaRPr lang="en-US" sz="1400" dirty="0"/>
          </a:p>
          <a:p>
            <a:r>
              <a:rPr lang="en-US" sz="1400" dirty="0" smtClean="0"/>
              <a:t>Lab Capacity: 30 samples per day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643564" y="2306744"/>
            <a:ext cx="3449811" cy="415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Local capacity for mosquito abatement: </a:t>
            </a:r>
          </a:p>
          <a:p>
            <a:r>
              <a:rPr lang="en-US" sz="1400" dirty="0" smtClean="0"/>
              <a:t>3 counties and 11 cities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8249" y="1752602"/>
            <a:ext cx="4376955" cy="460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Association with </a:t>
            </a:r>
            <a:r>
              <a:rPr lang="en-US" sz="1400" dirty="0" err="1" smtClean="0"/>
              <a:t>Guillain-Barré</a:t>
            </a:r>
            <a:r>
              <a:rPr lang="en-US" sz="1400" dirty="0" smtClean="0"/>
              <a:t> syndrome; TN baseline incidence =15-19 cases annually each of the last 3 years</a:t>
            </a:r>
            <a:endParaRPr lang="en-US" sz="1400" dirty="0"/>
          </a:p>
        </p:txBody>
      </p:sp>
      <p:sp>
        <p:nvSpPr>
          <p:cNvPr id="31" name="Rounded Rectangle 30"/>
          <p:cNvSpPr/>
          <p:nvPr/>
        </p:nvSpPr>
        <p:spPr>
          <a:xfrm>
            <a:off x="5638801" y="1961132"/>
            <a:ext cx="3449811" cy="3317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Mosquitoes typically expected in April in TN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0577" y="784150"/>
            <a:ext cx="16609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err="1" smtClean="0">
                <a:solidFill>
                  <a:srgbClr val="007D57"/>
                </a:solidFill>
                <a:latin typeface="Calibri" panose="020F0502020204030204" pitchFamily="34" charset="0"/>
              </a:rPr>
              <a:t>Aedes</a:t>
            </a:r>
            <a:r>
              <a:rPr lang="en-US" sz="1200" b="1" i="1" dirty="0" smtClean="0">
                <a:solidFill>
                  <a:srgbClr val="007D57"/>
                </a:solidFill>
                <a:latin typeface="Calibri" panose="020F0502020204030204" pitchFamily="34" charset="0"/>
              </a:rPr>
              <a:t> Mosquito Range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395489" y="6345989"/>
            <a:ext cx="1580451" cy="4151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i="1" dirty="0" smtClean="0">
                <a:solidFill>
                  <a:srgbClr val="FF0000"/>
                </a:solidFill>
              </a:rPr>
              <a:t>Updated</a:t>
            </a:r>
            <a:r>
              <a:rPr lang="en-US" sz="1000" b="1" i="1" smtClean="0">
                <a:solidFill>
                  <a:srgbClr val="FF0000"/>
                </a:solidFill>
              </a:rPr>
              <a:t>: 5/16/16   </a:t>
            </a:r>
            <a:r>
              <a:rPr lang="en-US" sz="1000" b="1" i="1" dirty="0" smtClean="0">
                <a:solidFill>
                  <a:srgbClr val="FF0000"/>
                </a:solidFill>
              </a:rPr>
              <a:t>1400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24850" y="5451930"/>
            <a:ext cx="3317858" cy="299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~1/5 have mild symptoms, lasting 2-7 days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576858" y="3084771"/>
            <a:ext cx="3398612" cy="6050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“</a:t>
            </a:r>
            <a:r>
              <a:rPr lang="en-US" sz="1400" dirty="0" smtClean="0">
                <a:solidFill>
                  <a:srgbClr val="FFC000"/>
                </a:solidFill>
              </a:rPr>
              <a:t>Tip and Toss</a:t>
            </a:r>
            <a:r>
              <a:rPr lang="en-US" sz="1400" dirty="0" smtClean="0"/>
              <a:t>”, “</a:t>
            </a:r>
            <a:r>
              <a:rPr lang="en-US" sz="1400" dirty="0" smtClean="0">
                <a:solidFill>
                  <a:srgbClr val="FFC000"/>
                </a:solidFill>
              </a:rPr>
              <a:t>Drain and Cover</a:t>
            </a:r>
            <a:r>
              <a:rPr lang="en-US" sz="1400" dirty="0" smtClean="0"/>
              <a:t>” to reduce  breeding sites and mosquito populations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80593" y="6266476"/>
            <a:ext cx="1644257" cy="439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Probably immune after infection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576090" y="6297551"/>
            <a:ext cx="2836680" cy="512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Other serious mosquito spread diseases in TN: West Nile, La Crosse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581043" y="4522175"/>
            <a:ext cx="3398612" cy="321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Sexual </a:t>
            </a:r>
            <a:r>
              <a:rPr lang="en-US" sz="1400" smtClean="0"/>
              <a:t>transmission occurs-7 </a:t>
            </a:r>
            <a:r>
              <a:rPr lang="en-US" sz="1400" dirty="0" smtClean="0"/>
              <a:t>U.S. cases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58949" y="3328512"/>
            <a:ext cx="3727276" cy="274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10% Drop in tourism</a:t>
            </a:r>
            <a:r>
              <a:rPr lang="en-US" sz="1400" dirty="0" smtClean="0">
                <a:sym typeface="Wingdings" panose="05000000000000000000" pitchFamily="2" charset="2"/>
              </a:rPr>
              <a:t>~$2.9 billion cost to State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49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243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SHOC DACO</dc:creator>
  <cp:lastModifiedBy>Tyler Means</cp:lastModifiedBy>
  <cp:revision>77</cp:revision>
  <cp:lastPrinted>2016-04-12T15:51:20Z</cp:lastPrinted>
  <dcterms:created xsi:type="dcterms:W3CDTF">2016-02-11T14:48:02Z</dcterms:created>
  <dcterms:modified xsi:type="dcterms:W3CDTF">2016-05-23T19:59:39Z</dcterms:modified>
</cp:coreProperties>
</file>